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65" r:id="rId3"/>
    <p:sldId id="268" r:id="rId4"/>
    <p:sldId id="270" r:id="rId5"/>
    <p:sldId id="269" r:id="rId6"/>
    <p:sldId id="271" r:id="rId7"/>
    <p:sldId id="272" r:id="rId8"/>
    <p:sldId id="267" r:id="rId9"/>
  </p:sldIdLst>
  <p:sldSz cx="9144000" cy="6858000" type="screen4x3"/>
  <p:notesSz cx="6858000" cy="9144000"/>
  <p:custDataLst>
    <p:tags r:id="rId11"/>
  </p:custDataLst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78E"/>
    <a:srgbClr val="86C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5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F208FF-031F-42F2-A27C-3D169E216B3A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B5C2A3-EEDF-4DBE-9B60-FDD62041B57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423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881C6B-FF6D-4C24-847E-BF889E1E7C5A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EE324B-0DDD-4A2C-8B65-0575237E905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2FAB-266C-4E21-9FC8-0EE3CB54F55E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E4D1-7759-449B-8F0E-832304CC1EB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0E37-0C7E-4AD0-988B-EF2701A93CA6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343C-B89A-4473-993F-770DCB154F5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A4E8-ACE2-45E0-A551-A9281CE4A9F8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A9DC-54FB-4380-BED6-D0395119BED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B34831-8214-41CB-9615-A4BD01FF7B63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54267-EC5B-47AB-B24A-C8D67A14F0A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680D3-BC68-4064-A6F8-6CE379500B44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967B41-94C1-4E9A-ADB5-8D4459B4FFC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E6989-EE5A-4CD7-BCE2-33E6D95914A4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109B64-5625-4124-A04E-2C6EBBF78FB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11915A-1FDE-4534-870C-30D3108394C1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985A3-77B1-4A7D-BC0D-169209BBDE0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F905-5E19-44C3-9CDE-4B65676EB53D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0BFE-3DE6-4D31-89E5-F6324A13097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FF4A8-252D-4585-8823-8B4F4059AD24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FA9B96-4FD9-4DC7-8D70-D97C8E267B4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Vrije v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B8CD99-2110-4322-B1B3-5536E1432460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BFB97FC-9AE8-4B6D-97D8-EAF07669AB0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AD49FE-146D-479F-BF45-4EC56562D063}" type="datetimeFigureOut">
              <a:rPr lang="nl-BE"/>
              <a:pPr>
                <a:defRPr/>
              </a:pPr>
              <a:t>8/10/2012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8449417-8511-46A1-BF35-D355DE37C8F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3" r:id="rId2"/>
    <p:sldLayoutId id="2147483858" r:id="rId3"/>
    <p:sldLayoutId id="2147483859" r:id="rId4"/>
    <p:sldLayoutId id="2147483860" r:id="rId5"/>
    <p:sldLayoutId id="2147483861" r:id="rId6"/>
    <p:sldLayoutId id="2147483854" r:id="rId7"/>
    <p:sldLayoutId id="2147483862" r:id="rId8"/>
    <p:sldLayoutId id="2147483863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14612" y="928671"/>
            <a:ext cx="5743588" cy="1785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PAV </a:t>
            </a:r>
            <a:br>
              <a:rPr lang="nl-BE" dirty="0" smtClean="0"/>
            </a:br>
            <a:r>
              <a:rPr lang="nl-BE" dirty="0" smtClean="0"/>
              <a:t>in het CDO Kortrijk</a:t>
            </a:r>
            <a:endParaRPr lang="nl-BE" dirty="0"/>
          </a:p>
        </p:txBody>
      </p:sp>
      <p:sp>
        <p:nvSpPr>
          <p:cNvPr id="9219" name="Ondertitel 2"/>
          <p:cNvSpPr>
            <a:spLocks noGrp="1"/>
          </p:cNvSpPr>
          <p:nvPr>
            <p:ph type="subTitle" idx="1"/>
          </p:nvPr>
        </p:nvSpPr>
        <p:spPr>
          <a:xfrm>
            <a:off x="571500" y="3611563"/>
            <a:ext cx="8215313" cy="1200150"/>
          </a:xfrm>
        </p:spPr>
        <p:txBody>
          <a:bodyPr/>
          <a:lstStyle/>
          <a:p>
            <a:pPr marR="0" algn="l" eaLnBrk="1" hangingPunct="1"/>
            <a:endParaRPr lang="nl-NL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Voorwaarden tot behalen van: </a:t>
            </a:r>
            <a:endParaRPr lang="nl-BE" dirty="0"/>
          </a:p>
        </p:txBody>
      </p:sp>
      <p:sp>
        <p:nvSpPr>
          <p:cNvPr id="4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81138"/>
            <a:ext cx="2471738" cy="3876675"/>
          </a:xfr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BE" sz="2000" dirty="0" smtClean="0"/>
              <a:t>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BE" sz="2000" dirty="0" smtClean="0"/>
              <a:t>2</a:t>
            </a:r>
            <a:r>
              <a:rPr lang="nl-BE" sz="2000" baseline="30000" dirty="0" smtClean="0"/>
              <a:t>de</a:t>
            </a:r>
            <a:r>
              <a:rPr lang="nl-BE" sz="2000" dirty="0" smtClean="0"/>
              <a:t> graad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BE" sz="20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BE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BE" sz="1400" dirty="0" smtClean="0"/>
              <a:t>Ten vroegste einde 2</a:t>
            </a:r>
            <a:r>
              <a:rPr lang="nl-BE" sz="1400" baseline="30000" dirty="0" smtClean="0"/>
              <a:t>de</a:t>
            </a:r>
            <a:r>
              <a:rPr lang="nl-BE" sz="1400" dirty="0" smtClean="0"/>
              <a:t> jaar na 1</a:t>
            </a:r>
            <a:r>
              <a:rPr lang="nl-BE" sz="1400" baseline="30000" dirty="0" smtClean="0"/>
              <a:t>ste</a:t>
            </a:r>
            <a:r>
              <a:rPr lang="nl-BE" sz="1400" dirty="0" smtClean="0"/>
              <a:t> graad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BE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BE" sz="1400" dirty="0" smtClean="0"/>
              <a:t>Eén certificaat BGV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BE" sz="1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BE" sz="1400" dirty="0" smtClean="0"/>
              <a:t>Behalen leerplandoelstellingen 2</a:t>
            </a:r>
            <a:r>
              <a:rPr lang="nl-BE" sz="1400" baseline="30000" dirty="0" smtClean="0"/>
              <a:t>de</a:t>
            </a:r>
            <a:r>
              <a:rPr lang="nl-BE" sz="1400" dirty="0" smtClean="0"/>
              <a:t> graad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 bwMode="auto">
          <a:xfrm>
            <a:off x="5857875" y="1500188"/>
            <a:ext cx="2471738" cy="3876675"/>
          </a:xfrm>
          <a:prstGeom prst="rect">
            <a:avLst/>
          </a:prstGeom>
          <a:solidFill>
            <a:srgbClr val="00B050"/>
          </a:solidFill>
          <a:ln w="55000" cap="flat" cmpd="thickThin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 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Diploma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2000" dirty="0"/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20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1400" dirty="0"/>
              <a:t>Ten vroegste einde 5</a:t>
            </a:r>
            <a:r>
              <a:rPr lang="nl-BE" sz="1400" baseline="30000" dirty="0"/>
              <a:t>de</a:t>
            </a:r>
            <a:r>
              <a:rPr lang="nl-BE" sz="1400" dirty="0"/>
              <a:t> jaar na 1</a:t>
            </a:r>
            <a:r>
              <a:rPr lang="nl-BE" sz="1400" baseline="30000" dirty="0"/>
              <a:t>ste</a:t>
            </a:r>
            <a:r>
              <a:rPr lang="nl-BE" sz="1400" dirty="0"/>
              <a:t> graad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14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1400" dirty="0"/>
              <a:t>Eén certificaat </a:t>
            </a:r>
            <a:r>
              <a:rPr lang="nl-BE" sz="1400" dirty="0" smtClean="0"/>
              <a:t>BGV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nl-BE" sz="1400" dirty="0" smtClean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1400" dirty="0" smtClean="0"/>
              <a:t>2</a:t>
            </a:r>
            <a:r>
              <a:rPr lang="nl-BE" sz="1400" baseline="30000" dirty="0" smtClean="0"/>
              <a:t>de</a:t>
            </a:r>
            <a:r>
              <a:rPr lang="nl-BE" sz="1400" dirty="0" smtClean="0"/>
              <a:t> graad</a:t>
            </a:r>
            <a:endParaRPr lang="nl-BE" sz="14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14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1400" dirty="0"/>
              <a:t>Behalen leerplandoelstellingen diploma</a:t>
            </a:r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 bwMode="auto">
          <a:xfrm>
            <a:off x="3143250" y="1500188"/>
            <a:ext cx="2471738" cy="3876675"/>
          </a:xfrm>
          <a:prstGeom prst="rect">
            <a:avLst/>
          </a:prstGeom>
          <a:solidFill>
            <a:srgbClr val="0070C0"/>
          </a:solidFill>
          <a:ln w="55000" cap="flat" cmpd="thickThin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 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3</a:t>
            </a:r>
            <a:r>
              <a:rPr lang="nl-BE" sz="2000" baseline="30000" dirty="0"/>
              <a:t>de</a:t>
            </a:r>
            <a:r>
              <a:rPr lang="nl-BE" sz="2000" dirty="0"/>
              <a:t> graad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2000" dirty="0"/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20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1400" dirty="0"/>
              <a:t>Ten vroegste einde 4</a:t>
            </a:r>
            <a:r>
              <a:rPr lang="nl-BE" sz="1400" baseline="30000" dirty="0"/>
              <a:t>de</a:t>
            </a:r>
            <a:r>
              <a:rPr lang="nl-BE" sz="1400" dirty="0"/>
              <a:t> jaar na 1</a:t>
            </a:r>
            <a:r>
              <a:rPr lang="nl-BE" sz="1400" baseline="30000" dirty="0"/>
              <a:t>ste</a:t>
            </a:r>
            <a:r>
              <a:rPr lang="nl-BE" sz="1400" dirty="0"/>
              <a:t> graad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14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1400" dirty="0"/>
              <a:t>Eén certificaat BGV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14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1400" dirty="0"/>
              <a:t>Behalen leerplandoelstellingen 3</a:t>
            </a:r>
            <a:r>
              <a:rPr lang="nl-BE" sz="1400" baseline="30000" dirty="0"/>
              <a:t>de</a:t>
            </a:r>
            <a:r>
              <a:rPr lang="nl-BE" sz="1400" dirty="0"/>
              <a:t> graad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informatieverwerving en -verwer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764704"/>
            <a:ext cx="1080120" cy="108012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506912"/>
          </a:xfrm>
        </p:spPr>
        <p:txBody>
          <a:bodyPr/>
          <a:lstStyle/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r>
              <a:rPr lang="nl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Informatieverwerving en verwerking</a:t>
            </a: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endParaRPr lang="nl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endParaRPr lang="nl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r>
              <a:rPr lang="nl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Probleemoplossend denken</a:t>
            </a: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endParaRPr lang="nl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endParaRPr lang="nl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r>
              <a:rPr lang="nl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Individueel en groepswerk</a:t>
            </a: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endParaRPr lang="nl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endParaRPr lang="nl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AutoNum type="arabicPeriod"/>
              <a:defRPr/>
            </a:pPr>
            <a:r>
              <a:rPr lang="nl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Maatschappelijke participatie</a:t>
            </a:r>
          </a:p>
          <a:p>
            <a:pPr>
              <a:buNone/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Traject </a:t>
            </a:r>
            <a:r>
              <a:rPr lang="nl-BE" sz="3600" dirty="0" smtClean="0"/>
              <a:t>PAV</a:t>
            </a:r>
            <a:endParaRPr lang="nl-NL" sz="3600" dirty="0"/>
          </a:p>
        </p:txBody>
      </p:sp>
      <p:pic>
        <p:nvPicPr>
          <p:cNvPr id="4" name="Afbeelding 3" descr="groepswe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140968"/>
            <a:ext cx="1296144" cy="1024654"/>
          </a:xfrm>
          <a:prstGeom prst="rect">
            <a:avLst/>
          </a:prstGeom>
        </p:spPr>
      </p:pic>
      <p:pic>
        <p:nvPicPr>
          <p:cNvPr id="5" name="Afbeelding 4" descr="individueel we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12976"/>
            <a:ext cx="1015504" cy="1015504"/>
          </a:xfrm>
          <a:prstGeom prst="rect">
            <a:avLst/>
          </a:prstGeom>
        </p:spPr>
      </p:pic>
      <p:pic>
        <p:nvPicPr>
          <p:cNvPr id="7" name="Afbeelding 6" descr="maatschappelijke participat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1080120" cy="1080120"/>
          </a:xfrm>
          <a:prstGeom prst="rect">
            <a:avLst/>
          </a:prstGeom>
        </p:spPr>
      </p:pic>
      <p:pic>
        <p:nvPicPr>
          <p:cNvPr id="8" name="Afbeelding 7" descr="probleemoplossend denk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84482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52" t="27128" r="26135" b="18778"/>
          <a:stretch>
            <a:fillRect/>
          </a:stretch>
        </p:blipFill>
        <p:spPr bwMode="auto">
          <a:xfrm>
            <a:off x="683568" y="596685"/>
            <a:ext cx="7704856" cy="51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0" y="5373216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755576" y="332656"/>
            <a:ext cx="36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52" t="33616" r="24146" b="20111"/>
          <a:stretch>
            <a:fillRect/>
          </a:stretch>
        </p:blipFill>
        <p:spPr bwMode="auto">
          <a:xfrm>
            <a:off x="467544" y="764704"/>
            <a:ext cx="82669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67544" y="476672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5085184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9" t="25537" r="20772" b="15596"/>
          <a:stretch>
            <a:fillRect/>
          </a:stretch>
        </p:blipFill>
        <p:spPr bwMode="auto">
          <a:xfrm>
            <a:off x="827584" y="764704"/>
            <a:ext cx="76289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8388424" y="620688"/>
            <a:ext cx="36004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endParaRPr lang="nl-BE" dirty="0" smtClean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27584" y="694437"/>
            <a:ext cx="3096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755576" y="515719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914" t="33492" r="27129" b="21960"/>
          <a:stretch>
            <a:fillRect/>
          </a:stretch>
        </p:blipFill>
        <p:spPr bwMode="auto">
          <a:xfrm>
            <a:off x="3851920" y="1052736"/>
            <a:ext cx="479367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146" t="35083" r="63921" b="32910"/>
          <a:stretch>
            <a:fillRect/>
          </a:stretch>
        </p:blipFill>
        <p:spPr bwMode="auto">
          <a:xfrm>
            <a:off x="467544" y="404663"/>
            <a:ext cx="2952328" cy="49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851920" y="98072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Klemtonen in de verschillende graden</a:t>
            </a:r>
            <a:endParaRPr lang="nl-BE" sz="3600" dirty="0"/>
          </a:p>
        </p:txBody>
      </p:sp>
      <p:sp>
        <p:nvSpPr>
          <p:cNvPr id="4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81138"/>
            <a:ext cx="2471738" cy="3876675"/>
          </a:xfr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BE" sz="2000" dirty="0" smtClean="0"/>
              <a:t>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BE" sz="2000" dirty="0" smtClean="0"/>
              <a:t>2</a:t>
            </a:r>
            <a:r>
              <a:rPr lang="nl-BE" sz="2000" baseline="30000" dirty="0" smtClean="0"/>
              <a:t>de</a:t>
            </a:r>
            <a:r>
              <a:rPr lang="nl-BE" sz="2000" dirty="0" smtClean="0"/>
              <a:t> graad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BE" sz="2000" dirty="0" smtClean="0"/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nl-BE" sz="1400" b="1" dirty="0" smtClean="0"/>
              <a:t>Werken </a:t>
            </a: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nl-BE" sz="1400" b="1" dirty="0" smtClean="0"/>
              <a:t>onder </a:t>
            </a:r>
          </a:p>
          <a:p>
            <a:pPr marL="452628" indent="-34290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nl-BE" sz="1400" b="1" dirty="0" smtClean="0"/>
              <a:t>begeleiding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 bwMode="auto">
          <a:xfrm>
            <a:off x="5857875" y="1500188"/>
            <a:ext cx="2471738" cy="3876675"/>
          </a:xfrm>
          <a:prstGeom prst="rect">
            <a:avLst/>
          </a:prstGeom>
          <a:solidFill>
            <a:srgbClr val="00B050"/>
          </a:solidFill>
          <a:ln w="55000" cap="flat" cmpd="thickThin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 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Diploma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20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b="1" dirty="0"/>
              <a:t>Verschillende projecten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b="1" dirty="0"/>
              <a:t>volledig zelfstandig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b="1" dirty="0"/>
              <a:t>organiseren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1400" b="1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dirty="0"/>
              <a:t>+ eindwerk (titel opgelegd, met jury)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1400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 bwMode="auto">
          <a:xfrm>
            <a:off x="3143250" y="1500188"/>
            <a:ext cx="2471738" cy="3876675"/>
          </a:xfrm>
          <a:prstGeom prst="rect">
            <a:avLst/>
          </a:prstGeom>
          <a:solidFill>
            <a:srgbClr val="0070C0"/>
          </a:solidFill>
          <a:ln w="55000" cap="flat" cmpd="thickThin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 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2000" dirty="0"/>
              <a:t>3</a:t>
            </a:r>
            <a:r>
              <a:rPr lang="nl-BE" sz="2000" baseline="30000" dirty="0"/>
              <a:t>de</a:t>
            </a:r>
            <a:r>
              <a:rPr lang="nl-BE" sz="2000" dirty="0"/>
              <a:t> graad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2000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b="1" dirty="0"/>
              <a:t>Werken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b="1" dirty="0"/>
              <a:t>op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b="1" dirty="0"/>
              <a:t>zelfstandige basis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nl-BE" sz="1400" b="1" dirty="0"/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dirty="0"/>
              <a:t>+ eindwerk (titel eigen keuze)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nl-BE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allAtOnce" animBg="1"/>
      <p:bldP spid="8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131</Words>
  <Application>Microsoft Office PowerPoint</Application>
  <PresentationFormat>Diavoorstelling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Concours</vt:lpstr>
      <vt:lpstr>PAV  in het CDO Kortrijk</vt:lpstr>
      <vt:lpstr>Voorwaarden tot behalen van: </vt:lpstr>
      <vt:lpstr>Traject PAV</vt:lpstr>
      <vt:lpstr>PowerPoint-presentatie</vt:lpstr>
      <vt:lpstr>PowerPoint-presentatie</vt:lpstr>
      <vt:lpstr>PowerPoint-presentatie</vt:lpstr>
      <vt:lpstr>PowerPoint-presentatie</vt:lpstr>
      <vt:lpstr>Klemtonen in de verschillende graden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Graden en co</dc:title>
  <dc:creator>Ann</dc:creator>
  <cp:lastModifiedBy>Windows-gebruiker</cp:lastModifiedBy>
  <cp:revision>102</cp:revision>
  <dcterms:created xsi:type="dcterms:W3CDTF">2009-11-14T08:21:55Z</dcterms:created>
  <dcterms:modified xsi:type="dcterms:W3CDTF">2012-10-08T13:45:28Z</dcterms:modified>
</cp:coreProperties>
</file>